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C2C"/>
    <a:srgbClr val="8AD1D4"/>
    <a:srgbClr val="9CD5CA"/>
    <a:srgbClr val="48BA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4694"/>
  </p:normalViewPr>
  <p:slideViewPr>
    <p:cSldViewPr snapToGrid="0" snapToObjects="1">
      <p:cViewPr varScale="1">
        <p:scale>
          <a:sx n="67" d="100"/>
          <a:sy n="67" d="100"/>
        </p:scale>
        <p:origin x="16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9451-D763-834D-B158-FA8B34B7B27F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8AFA-8969-A94E-B64E-27467DD69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3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9451-D763-834D-B158-FA8B34B7B27F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8AFA-8969-A94E-B64E-27467DD69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91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9451-D763-834D-B158-FA8B34B7B27F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8AFA-8969-A94E-B64E-27467DD69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2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9451-D763-834D-B158-FA8B34B7B27F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8AFA-8969-A94E-B64E-27467DD69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6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9451-D763-834D-B158-FA8B34B7B27F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8AFA-8969-A94E-B64E-27467DD69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9451-D763-834D-B158-FA8B34B7B27F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8AFA-8969-A94E-B64E-27467DD69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1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9451-D763-834D-B158-FA8B34B7B27F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8AFA-8969-A94E-B64E-27467DD69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3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9451-D763-834D-B158-FA8B34B7B27F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8AFA-8969-A94E-B64E-27467DD69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84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9451-D763-834D-B158-FA8B34B7B27F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8AFA-8969-A94E-B64E-27467DD69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1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9451-D763-834D-B158-FA8B34B7B27F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8AFA-8969-A94E-B64E-27467DD69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32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9451-D763-834D-B158-FA8B34B7B27F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8AFA-8969-A94E-B64E-27467DD69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49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69451-D763-834D-B158-FA8B34B7B27F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38AFA-8969-A94E-B64E-27467DD69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9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oxy.herkimer.edu:2743/herkimer386587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245CE2-E614-844C-87BF-8FF7B4D3FE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65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245CE2-E614-844C-87BF-8FF7B4D3FE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5C5B1E-863B-D34C-B3F2-EA82E8370902}"/>
              </a:ext>
            </a:extLst>
          </p:cNvPr>
          <p:cNvSpPr txBox="1"/>
          <p:nvPr/>
        </p:nvSpPr>
        <p:spPr>
          <a:xfrm>
            <a:off x="0" y="24079"/>
            <a:ext cx="9144000" cy="132343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fontAlgn="t"/>
            <a:r>
              <a:rPr lang="en-US" sz="8000" b="1" dirty="0">
                <a:solidFill>
                  <a:schemeClr val="bg1"/>
                </a:solidFill>
                <a:ea typeface="Adobe Gothic Std B" panose="020B0800000000000000" pitchFamily="34" charset="-128"/>
                <a:cs typeface="Lato Black" charset="0"/>
              </a:rPr>
              <a:t>WHAT IS IT?</a:t>
            </a:r>
            <a:endParaRPr lang="en-US" sz="8000" b="1" dirty="0">
              <a:solidFill>
                <a:schemeClr val="bg1"/>
              </a:solidFill>
              <a:ea typeface="Adobe Gothic Std B" panose="020B0800000000000000" pitchFamily="34" charset="-128"/>
              <a:cs typeface="Lato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BAA09A-52EB-8F47-B186-3CE0FD86CD71}"/>
              </a:ext>
            </a:extLst>
          </p:cNvPr>
          <p:cNvSpPr txBox="1"/>
          <p:nvPr/>
        </p:nvSpPr>
        <p:spPr>
          <a:xfrm>
            <a:off x="439615" y="2089524"/>
            <a:ext cx="82647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AD1D4"/>
                </a:solidFill>
              </a:rPr>
              <a:t>SWANK DIGITAL CAMPUS </a:t>
            </a:r>
            <a:r>
              <a:rPr lang="en-US" dirty="0">
                <a:solidFill>
                  <a:srgbClr val="111C2C"/>
                </a:solidFill>
              </a:rPr>
              <a:t>allows professors to stream films inside the classroom or assign to students as homework:</a:t>
            </a:r>
          </a:p>
          <a:p>
            <a:endParaRPr lang="en-US" dirty="0">
              <a:solidFill>
                <a:srgbClr val="111C2C"/>
              </a:solidFill>
            </a:endParaRPr>
          </a:p>
          <a:p>
            <a:r>
              <a:rPr lang="en-US" dirty="0">
                <a:solidFill>
                  <a:srgbClr val="111C2C"/>
                </a:solidFill>
              </a:rPr>
              <a:t>• Includes film from major Hollywood studios, documentary providers, independent</a:t>
            </a:r>
          </a:p>
          <a:p>
            <a:r>
              <a:rPr lang="en-US" dirty="0">
                <a:solidFill>
                  <a:srgbClr val="111C2C"/>
                </a:solidFill>
              </a:rPr>
              <a:t>   filmmakers and international film companies</a:t>
            </a:r>
          </a:p>
          <a:p>
            <a:r>
              <a:rPr lang="en-US" dirty="0">
                <a:solidFill>
                  <a:srgbClr val="111C2C"/>
                </a:solidFill>
              </a:rPr>
              <a:t>• More than 25,000 classic and well-known titles available to match any course</a:t>
            </a:r>
          </a:p>
          <a:p>
            <a:endParaRPr lang="en-US" dirty="0">
              <a:solidFill>
                <a:srgbClr val="111C2C"/>
              </a:solidFill>
            </a:endParaRPr>
          </a:p>
          <a:p>
            <a:r>
              <a:rPr lang="en-US" sz="2400" b="1" dirty="0">
                <a:solidFill>
                  <a:srgbClr val="8AD1D4"/>
                </a:solidFill>
              </a:rPr>
              <a:t>ACCESS</a:t>
            </a:r>
            <a:r>
              <a:rPr lang="en-US" dirty="0">
                <a:solidFill>
                  <a:srgbClr val="111C2C"/>
                </a:solidFill>
              </a:rPr>
              <a:t> the portal at </a:t>
            </a:r>
            <a:r>
              <a:rPr lang="en-US" b="1" dirty="0">
                <a:solidFill>
                  <a:srgbClr val="8AD1D4"/>
                </a:solidFill>
                <a:hlinkClick r:id="rId3"/>
              </a:rPr>
              <a:t>SWANK</a:t>
            </a:r>
            <a:r>
              <a:rPr lang="en-US" b="1" dirty="0">
                <a:solidFill>
                  <a:srgbClr val="8AD1D4"/>
                </a:solidFill>
              </a:rPr>
              <a:t> </a:t>
            </a:r>
            <a:r>
              <a:rPr lang="en-US" dirty="0">
                <a:solidFill>
                  <a:srgbClr val="111C2C"/>
                </a:solidFill>
              </a:rPr>
              <a:t>on your computer or download the app for your mobile device</a:t>
            </a:r>
          </a:p>
          <a:p>
            <a:endParaRPr lang="en-US" dirty="0">
              <a:solidFill>
                <a:srgbClr val="111C2C"/>
              </a:solidFill>
            </a:endParaRPr>
          </a:p>
          <a:p>
            <a:r>
              <a:rPr lang="en-US" sz="2400" b="1" dirty="0">
                <a:solidFill>
                  <a:srgbClr val="8AD1D4"/>
                </a:solidFill>
              </a:rPr>
              <a:t>REQUEST</a:t>
            </a:r>
            <a:r>
              <a:rPr lang="en-US" dirty="0">
                <a:solidFill>
                  <a:srgbClr val="111C2C"/>
                </a:solidFill>
              </a:rPr>
              <a:t> titles for your classroom through the Swank portal</a:t>
            </a:r>
          </a:p>
        </p:txBody>
      </p:sp>
    </p:spTree>
    <p:extLst>
      <p:ext uri="{BB962C8B-B14F-4D97-AF65-F5344CB8AC3E}">
        <p14:creationId xmlns:p14="http://schemas.microsoft.com/office/powerpoint/2010/main" val="1781607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245CE2-E614-844C-87BF-8FF7B4D3FE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B980DB-2D09-B945-A714-DBA0C521F9AA}"/>
              </a:ext>
            </a:extLst>
          </p:cNvPr>
          <p:cNvSpPr txBox="1"/>
          <p:nvPr/>
        </p:nvSpPr>
        <p:spPr>
          <a:xfrm>
            <a:off x="0" y="85634"/>
            <a:ext cx="9144000" cy="120032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fontAlgn="t"/>
            <a:r>
              <a:rPr lang="en-US" sz="7000" b="1" dirty="0">
                <a:solidFill>
                  <a:schemeClr val="bg1"/>
                </a:solidFill>
                <a:latin typeface="Lato"/>
                <a:ea typeface="Lato Black" charset="0"/>
                <a:cs typeface="Lato Black" charset="0"/>
              </a:rPr>
              <a:t>HOW DO I START?</a:t>
            </a:r>
            <a:endParaRPr lang="en-US" sz="7000" b="1" dirty="0">
              <a:solidFill>
                <a:schemeClr val="bg1"/>
              </a:solidFill>
              <a:latin typeface="Lato"/>
              <a:ea typeface="Lato" charset="0"/>
              <a:cs typeface="Lato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C327A7-3120-1745-8AE6-2D0336291F6B}"/>
              </a:ext>
            </a:extLst>
          </p:cNvPr>
          <p:cNvSpPr txBox="1"/>
          <p:nvPr/>
        </p:nvSpPr>
        <p:spPr>
          <a:xfrm>
            <a:off x="0" y="166004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11C2C"/>
                </a:solidFill>
              </a:rPr>
              <a:t>When prompted, instructors should self-identify as an instructor in order to search content.</a:t>
            </a:r>
          </a:p>
          <a:p>
            <a:pPr algn="ctr"/>
            <a:r>
              <a:rPr lang="en-US" sz="1600" dirty="0">
                <a:solidFill>
                  <a:srgbClr val="111C2C"/>
                </a:solidFill>
              </a:rPr>
              <a:t>Instructors will need to create an account to request a title.</a:t>
            </a:r>
          </a:p>
        </p:txBody>
      </p:sp>
    </p:spTree>
    <p:extLst>
      <p:ext uri="{BB962C8B-B14F-4D97-AF65-F5344CB8AC3E}">
        <p14:creationId xmlns:p14="http://schemas.microsoft.com/office/powerpoint/2010/main" val="223737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245CE2-E614-844C-87BF-8FF7B4D3FE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549CB1-C7AD-4641-B0DE-55B1F3A4C8B1}"/>
              </a:ext>
            </a:extLst>
          </p:cNvPr>
          <p:cNvSpPr txBox="1"/>
          <p:nvPr/>
        </p:nvSpPr>
        <p:spPr>
          <a:xfrm>
            <a:off x="0" y="224134"/>
            <a:ext cx="9144000" cy="92333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fontAlgn="t"/>
            <a:r>
              <a:rPr lang="en-US" sz="5400" b="1" dirty="0">
                <a:solidFill>
                  <a:schemeClr val="bg1"/>
                </a:solidFill>
                <a:latin typeface="Lato"/>
                <a:ea typeface="Lato Black" charset="0"/>
                <a:cs typeface="Lato Black" charset="0"/>
              </a:rPr>
              <a:t>HOW TO REQUEST CONTENT</a:t>
            </a:r>
            <a:endParaRPr lang="en-US" sz="5400" b="1" dirty="0">
              <a:solidFill>
                <a:schemeClr val="bg1"/>
              </a:solidFill>
              <a:latin typeface="Lato"/>
              <a:ea typeface="Lato" charset="0"/>
              <a:cs typeface="Lato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1E7F19-982C-1D46-8663-7EC405A266B7}"/>
              </a:ext>
            </a:extLst>
          </p:cNvPr>
          <p:cNvSpPr txBox="1"/>
          <p:nvPr/>
        </p:nvSpPr>
        <p:spPr>
          <a:xfrm>
            <a:off x="0" y="154574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8AD1D4"/>
                </a:solidFill>
              </a:rPr>
              <a:t>SEARCH:</a:t>
            </a:r>
          </a:p>
          <a:p>
            <a:pPr algn="ctr"/>
            <a:r>
              <a:rPr lang="en-US" sz="1400" dirty="0">
                <a:solidFill>
                  <a:srgbClr val="111C2C"/>
                </a:solidFill>
              </a:rPr>
              <a:t>Users can search by title, person (cast or director), license status, language, rating, release decade, subject and theme. </a:t>
            </a:r>
          </a:p>
        </p:txBody>
      </p:sp>
    </p:spTree>
    <p:extLst>
      <p:ext uri="{BB962C8B-B14F-4D97-AF65-F5344CB8AC3E}">
        <p14:creationId xmlns:p14="http://schemas.microsoft.com/office/powerpoint/2010/main" val="2815750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245CE2-E614-844C-87BF-8FF7B4D3FE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0AA866-CF8F-2E48-B1E1-5944EABABE66}"/>
              </a:ext>
            </a:extLst>
          </p:cNvPr>
          <p:cNvSpPr txBox="1"/>
          <p:nvPr/>
        </p:nvSpPr>
        <p:spPr>
          <a:xfrm>
            <a:off x="0" y="224134"/>
            <a:ext cx="9144000" cy="92333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fontAlgn="t"/>
            <a:r>
              <a:rPr lang="en-US" sz="5400" b="1" dirty="0">
                <a:solidFill>
                  <a:schemeClr val="bg1"/>
                </a:solidFill>
                <a:latin typeface="Lato"/>
                <a:ea typeface="Lato Black" charset="0"/>
                <a:cs typeface="Lato Black" charset="0"/>
              </a:rPr>
              <a:t>HOW TO REQUEST CONTENT</a:t>
            </a:r>
            <a:endParaRPr lang="en-US" sz="5400" b="1" dirty="0">
              <a:solidFill>
                <a:schemeClr val="bg1"/>
              </a:solidFill>
              <a:latin typeface="Lato"/>
              <a:ea typeface="Lato" charset="0"/>
              <a:cs typeface="Lato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D3EB8C-4108-4845-9CE4-A322F61590A6}"/>
              </a:ext>
            </a:extLst>
          </p:cNvPr>
          <p:cNvSpPr txBox="1"/>
          <p:nvPr/>
        </p:nvSpPr>
        <p:spPr>
          <a:xfrm>
            <a:off x="0" y="1462615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8AD1D4"/>
                </a:solidFill>
              </a:rPr>
              <a:t>REQUEST:</a:t>
            </a:r>
          </a:p>
          <a:p>
            <a:pPr algn="ctr"/>
            <a:r>
              <a:rPr lang="en-US" sz="1400" dirty="0"/>
              <a:t>If the film is not already licensed, select the “Request” button and fill out the pop-up form with additional information.</a:t>
            </a:r>
          </a:p>
          <a:p>
            <a:pPr algn="ctr"/>
            <a:r>
              <a:rPr lang="en-US" sz="1400" dirty="0"/>
              <a:t>Please allow 48 hours for new titles to appear in the portal.</a:t>
            </a:r>
          </a:p>
        </p:txBody>
      </p:sp>
    </p:spTree>
    <p:extLst>
      <p:ext uri="{BB962C8B-B14F-4D97-AF65-F5344CB8AC3E}">
        <p14:creationId xmlns:p14="http://schemas.microsoft.com/office/powerpoint/2010/main" val="3981703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245CE2-E614-844C-87BF-8FF7B4D3FE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5143D2-7EB7-E448-B046-3D09DB00662E}"/>
              </a:ext>
            </a:extLst>
          </p:cNvPr>
          <p:cNvSpPr txBox="1"/>
          <p:nvPr/>
        </p:nvSpPr>
        <p:spPr>
          <a:xfrm>
            <a:off x="0" y="177968"/>
            <a:ext cx="914400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fontAlgn="t"/>
            <a:r>
              <a:rPr lang="en-US" sz="6000" b="1" dirty="0">
                <a:solidFill>
                  <a:schemeClr val="bg1"/>
                </a:solidFill>
                <a:latin typeface="Lato"/>
                <a:ea typeface="Lato Black" charset="0"/>
                <a:cs typeface="Lato Black" charset="0"/>
              </a:rPr>
              <a:t>HOW TO WATCH FILMS</a:t>
            </a:r>
            <a:endParaRPr lang="en-US" sz="6000" b="1" dirty="0">
              <a:solidFill>
                <a:schemeClr val="bg1"/>
              </a:solidFill>
              <a:latin typeface="Lato"/>
              <a:ea typeface="Lato" charset="0"/>
              <a:cs typeface="Lato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75C5BF-A73D-F343-9FB4-F42F96D91B5E}"/>
              </a:ext>
            </a:extLst>
          </p:cNvPr>
          <p:cNvSpPr txBox="1"/>
          <p:nvPr/>
        </p:nvSpPr>
        <p:spPr>
          <a:xfrm>
            <a:off x="0" y="154574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8AD1D4"/>
                </a:solidFill>
              </a:rPr>
              <a:t>WATCH:</a:t>
            </a:r>
          </a:p>
          <a:p>
            <a:pPr algn="ctr"/>
            <a:r>
              <a:rPr lang="en-US" sz="1400" dirty="0">
                <a:solidFill>
                  <a:srgbClr val="111C2C"/>
                </a:solidFill>
              </a:rPr>
              <a:t>Use the “Watch” button to preview during your lesson planning or stream the film for in-person classes. </a:t>
            </a:r>
          </a:p>
        </p:txBody>
      </p:sp>
    </p:spTree>
    <p:extLst>
      <p:ext uri="{BB962C8B-B14F-4D97-AF65-F5344CB8AC3E}">
        <p14:creationId xmlns:p14="http://schemas.microsoft.com/office/powerpoint/2010/main" val="3344711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245CE2-E614-844C-87BF-8FF7B4D3FE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5143D2-7EB7-E448-B046-3D09DB00662E}"/>
              </a:ext>
            </a:extLst>
          </p:cNvPr>
          <p:cNvSpPr txBox="1"/>
          <p:nvPr/>
        </p:nvSpPr>
        <p:spPr>
          <a:xfrm>
            <a:off x="0" y="177968"/>
            <a:ext cx="914400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fontAlgn="t"/>
            <a:r>
              <a:rPr lang="en-US" sz="6000" b="1" dirty="0">
                <a:solidFill>
                  <a:schemeClr val="bg1"/>
                </a:solidFill>
                <a:latin typeface="Lato"/>
                <a:ea typeface="Lato Black" charset="0"/>
                <a:cs typeface="Lato Black" charset="0"/>
              </a:rPr>
              <a:t>HOW TO ASSIGN FILMS</a:t>
            </a:r>
            <a:endParaRPr lang="en-US" sz="6000" b="1" dirty="0">
              <a:solidFill>
                <a:schemeClr val="bg1"/>
              </a:solidFill>
              <a:latin typeface="Lato"/>
              <a:ea typeface="Lato" charset="0"/>
              <a:cs typeface="Lato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75C5BF-A73D-F343-9FB4-F42F96D91B5E}"/>
              </a:ext>
            </a:extLst>
          </p:cNvPr>
          <p:cNvSpPr txBox="1"/>
          <p:nvPr/>
        </p:nvSpPr>
        <p:spPr>
          <a:xfrm>
            <a:off x="0" y="154574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8AD1D4"/>
                </a:solidFill>
              </a:rPr>
              <a:t>ASSIGN:</a:t>
            </a:r>
          </a:p>
          <a:p>
            <a:pPr algn="ctr"/>
            <a:r>
              <a:rPr lang="en-US" sz="1400" dirty="0"/>
              <a:t>For viewing outside the classroom, use the "Share" button to send the film's direct link to students or embed in an LMS.</a:t>
            </a:r>
            <a:endParaRPr lang="en-US" sz="1400" dirty="0">
              <a:solidFill>
                <a:srgbClr val="111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653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245CE2-E614-844C-87BF-8FF7B4D3FE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5143D2-7EB7-E448-B046-3D09DB00662E}"/>
              </a:ext>
            </a:extLst>
          </p:cNvPr>
          <p:cNvSpPr txBox="1"/>
          <p:nvPr/>
        </p:nvSpPr>
        <p:spPr>
          <a:xfrm>
            <a:off x="0" y="85635"/>
            <a:ext cx="9144000" cy="120032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fontAlgn="t"/>
            <a:r>
              <a:rPr lang="en-US" sz="7000" b="1" dirty="0">
                <a:solidFill>
                  <a:schemeClr val="bg1"/>
                </a:solidFill>
                <a:latin typeface="Lato"/>
                <a:ea typeface="Lato Black" charset="0"/>
                <a:cs typeface="Lato Black" charset="0"/>
              </a:rPr>
              <a:t>RESTRICTED TITLES</a:t>
            </a:r>
            <a:endParaRPr lang="en-US" sz="7000" b="1" dirty="0">
              <a:solidFill>
                <a:schemeClr val="bg1"/>
              </a:solidFill>
              <a:latin typeface="Lato"/>
              <a:ea typeface="Lato" charset="0"/>
              <a:cs typeface="Lato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75C5BF-A73D-F343-9FB4-F42F96D91B5E}"/>
              </a:ext>
            </a:extLst>
          </p:cNvPr>
          <p:cNvSpPr txBox="1"/>
          <p:nvPr/>
        </p:nvSpPr>
        <p:spPr>
          <a:xfrm>
            <a:off x="0" y="1842307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 small number of films with the Digital Campus library have additional restrictions on them as indicated below.</a:t>
            </a:r>
          </a:p>
          <a:p>
            <a:pPr algn="ctr"/>
            <a:r>
              <a:rPr lang="en-US" sz="1400" dirty="0"/>
              <a:t>There is no difference in access to these films for Admin and Instructor roles, however, students will not see these films</a:t>
            </a:r>
          </a:p>
          <a:p>
            <a:pPr algn="ctr"/>
            <a:r>
              <a:rPr lang="en-US" sz="1400" dirty="0"/>
              <a:t>in the general Swank library. They will need to be provided with a Direct Link or LMS link in order to view.</a:t>
            </a:r>
            <a:endParaRPr lang="en-US" sz="1400" dirty="0">
              <a:solidFill>
                <a:srgbClr val="111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42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1370</TotalTime>
  <Words>311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Larson</dc:creator>
  <cp:lastModifiedBy>Conley, Stephanie</cp:lastModifiedBy>
  <cp:revision>32</cp:revision>
  <dcterms:created xsi:type="dcterms:W3CDTF">2020-04-17T00:35:03Z</dcterms:created>
  <dcterms:modified xsi:type="dcterms:W3CDTF">2021-11-05T15:45:03Z</dcterms:modified>
</cp:coreProperties>
</file>